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/>
        </p:blipFill>
        <p:spPr>
          <a:xfrm>
            <a:off x="3603240" y="1604520"/>
            <a:ext cx="49845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it-I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it-IT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stile del titolo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26/06/17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BCBDB98-9384-4CFD-A0E7-1E818F563C56}" type="slidenum"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it-I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Fare clic per modificare lo stile del titolo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Sesto livello struttura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Settimo livello strutturaModifica gli stili del testo dello schema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Terzo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Quarto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Quinto livello</a:t>
            </a:r>
            <a:endParaRPr b="0" lang="it-I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26/06/17</a:t>
            </a:r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it-I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4DCE351-4794-4802-ADA7-3275E437D4FF}" type="slidenum">
              <a:rPr b="0" lang="it-IT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endParaRPr b="0" lang="it-I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2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2870640" y="2037960"/>
            <a:ext cx="6651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Progetto di reti locali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: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Project discussion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Immagine 36" descr=""/>
          <p:cNvPicPr/>
          <p:nvPr/>
        </p:nvPicPr>
        <p:blipFill>
          <a:blip r:embed="rId2"/>
          <a:stretch/>
        </p:blipFill>
        <p:spPr>
          <a:xfrm>
            <a:off x="5077440" y="4045680"/>
            <a:ext cx="2212200" cy="2197080"/>
          </a:xfrm>
          <a:prstGeom prst="rect">
            <a:avLst/>
          </a:prstGeom>
          <a:ln>
            <a:noFill/>
          </a:ln>
        </p:spPr>
      </p:pic>
      <p:sp>
        <p:nvSpPr>
          <p:cNvPr id="83" name="CustomShape 4"/>
          <p:cNvSpPr/>
          <p:nvPr/>
        </p:nvSpPr>
        <p:spPr>
          <a:xfrm>
            <a:off x="2909520" y="2952000"/>
            <a:ext cx="64504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Traffic steering with ONOS in OpenStack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Line 5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6"/>
          <p:cNvSpPr/>
          <p:nvPr/>
        </p:nvSpPr>
        <p:spPr>
          <a:xfrm>
            <a:off x="909360" y="4361760"/>
            <a:ext cx="2825280" cy="150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Professor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Prof. Fulvio Risso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Tutor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i="1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Roberto Bonafiglia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7"/>
          <p:cNvSpPr/>
          <p:nvPr/>
        </p:nvSpPr>
        <p:spPr>
          <a:xfrm>
            <a:off x="8632440" y="5585040"/>
            <a:ext cx="224172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Student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50000"/>
              </a:lnSpc>
            </a:pPr>
            <a:r>
              <a:rPr b="0" i="1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</a:rPr>
              <a:t>Davide Maraschio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8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1D1160FC-7D95-4276-9190-38562B0267A7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4"/>
          <p:cNvSpPr/>
          <p:nvPr/>
        </p:nvSpPr>
        <p:spPr>
          <a:xfrm>
            <a:off x="3433680" y="2130840"/>
            <a:ext cx="5106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ONOS as network controller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5"/>
          <p:cNvSpPr/>
          <p:nvPr/>
        </p:nvSpPr>
        <p:spPr>
          <a:xfrm>
            <a:off x="1898280" y="3204360"/>
            <a:ext cx="773640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first part is made up of 3 steps: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Substitute Opendaylight as network controller in favor of ONOS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Integrating ONOS with Openstack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 configuration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4B3CB33D-FEF4-4A76-AD96-25138C267F8C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1505160" y="60012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4"/>
          <p:cNvSpPr/>
          <p:nvPr/>
        </p:nvSpPr>
        <p:spPr>
          <a:xfrm>
            <a:off x="3007440" y="1824840"/>
            <a:ext cx="6176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Integrating ONOS with Openstack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5"/>
          <p:cNvSpPr/>
          <p:nvPr/>
        </p:nvSpPr>
        <p:spPr>
          <a:xfrm>
            <a:off x="221040" y="2882160"/>
            <a:ext cx="858924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actor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Networking-ONOS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ML2 plugin Used by Neutron to steer the ML2 mechanism driver provided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by SONA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Type driver supported: only VXLAN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6"/>
          <p:cNvSpPr/>
          <p:nvPr/>
        </p:nvSpPr>
        <p:spPr>
          <a:xfrm>
            <a:off x="-28080" y="5795280"/>
            <a:ext cx="1040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Warning for ONOS version &lt;=1.9.0, which uses the old and deprecated Keystone 2.0 api.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Immagine 12" descr=""/>
          <p:cNvPicPr/>
          <p:nvPr/>
        </p:nvPicPr>
        <p:blipFill>
          <a:blip r:embed="rId2"/>
          <a:stretch/>
        </p:blipFill>
        <p:spPr>
          <a:xfrm>
            <a:off x="8119080" y="2523600"/>
            <a:ext cx="3625200" cy="2369520"/>
          </a:xfrm>
          <a:prstGeom prst="rect">
            <a:avLst/>
          </a:prstGeom>
          <a:ln>
            <a:noFill/>
          </a:ln>
        </p:spPr>
      </p:pic>
      <p:sp>
        <p:nvSpPr>
          <p:cNvPr id="171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E90E1753-AC8A-4715-8967-25DDA8D1C9FE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1505160" y="61668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4264200" y="1776600"/>
            <a:ext cx="366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 configuration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-1017720" y="2224080"/>
            <a:ext cx="14081400" cy="39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Basically it’s a set of applications (in this project vRouter app is not used) which could be grouped as follows: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c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OVSDB and openflow functionality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org.onosproject.drivers.ovsdb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org.onosproject.ovsdb-base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org.onosproject.openflow-base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c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 node initialization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org.onosproject.openstacknode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org.onosproject.openstackinterface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c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Northbound ML2 interface: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org.onosproject.openstackswitching (DEPRECATED with ONOS 1.10)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org.onosproject.openstacknetworking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>
            <a:off x="4571280" y="3972600"/>
            <a:ext cx="914040" cy="914040"/>
          </a:xfrm>
          <a:prstGeom prst="mathPlus">
            <a:avLst>
              <a:gd name="adj1" fmla="val 23520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6101280" y="3886200"/>
            <a:ext cx="664056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Extra application: OVSDB-Rest application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Implemented a new REST api to retrieve the BridgeID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Now support a multiple compute nodes configuration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5C9CAC76-3154-49B2-B936-444EDDC79F8F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"/>
          <p:cNvSpPr/>
          <p:nvPr/>
        </p:nvSpPr>
        <p:spPr>
          <a:xfrm>
            <a:off x="1505160" y="61812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4"/>
          <p:cNvSpPr/>
          <p:nvPr/>
        </p:nvSpPr>
        <p:spPr>
          <a:xfrm>
            <a:off x="4264200" y="1691280"/>
            <a:ext cx="366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 configuration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5"/>
          <p:cNvSpPr/>
          <p:nvPr/>
        </p:nvSpPr>
        <p:spPr>
          <a:xfrm>
            <a:off x="423720" y="2593440"/>
            <a:ext cx="5511960" cy="47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"nodes" : [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"hostname" : "compute-node",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"type" : "COMPUTE",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"managementIp" : "COMPUTE_NODE_IP",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"dataIp" : "COMPUTE_NODE_DATA_IP",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"integrationBridge" : "of:00000000000000a1"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"devices" : 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"of:00000000000000a1" : 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"basic" : 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"driver" : "sona"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6"/>
          <p:cNvSpPr/>
          <p:nvPr/>
        </p:nvSpPr>
        <p:spPr>
          <a:xfrm>
            <a:off x="558000" y="2269080"/>
            <a:ext cx="10497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 node description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(usefull script provided to generate the configuration)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Immagine 7" descr=""/>
          <p:cNvPicPr/>
          <p:nvPr/>
        </p:nvPicPr>
        <p:blipFill>
          <a:blip r:embed="rId2"/>
          <a:stretch/>
        </p:blipFill>
        <p:spPr>
          <a:xfrm>
            <a:off x="5591880" y="2903760"/>
            <a:ext cx="6255720" cy="3486960"/>
          </a:xfrm>
          <a:prstGeom prst="rect">
            <a:avLst/>
          </a:prstGeom>
          <a:ln>
            <a:noFill/>
          </a:ln>
        </p:spPr>
      </p:pic>
      <p:sp>
        <p:nvSpPr>
          <p:cNvPr id="189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6B6A3A8C-4E8D-43C3-BB4D-0487A348EF00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8"/>
          <p:cNvSpPr/>
          <p:nvPr/>
        </p:nvSpPr>
        <p:spPr>
          <a:xfrm>
            <a:off x="9465120" y="5538600"/>
            <a:ext cx="2988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VXLAN interface created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automatically by SONA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9"/>
          <p:cNvSpPr/>
          <p:nvPr/>
        </p:nvSpPr>
        <p:spPr>
          <a:xfrm flipH="1" flipV="1">
            <a:off x="7540920" y="4609440"/>
            <a:ext cx="2184840" cy="125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c00000"/>
            </a:solidFill>
            <a:tailEnd len="med" type="triangle" w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93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1784520" y="1870920"/>
            <a:ext cx="8622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 domain orchestrator code extension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-13320" y="2634120"/>
            <a:ext cx="11210400" cy="12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50000"/>
              </a:lnSpc>
              <a:buClr>
                <a:srgbClr val="c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Added new classes: onosBusiness and ONOS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first provides business logic to handle REST calls towards ONOS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latter realizes those REST calls through ONOS official api and OVSDB-rest application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6"/>
          <p:cNvSpPr/>
          <p:nvPr/>
        </p:nvSpPr>
        <p:spPr>
          <a:xfrm>
            <a:off x="298800" y="4090680"/>
            <a:ext cx="738972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150000"/>
              </a:lnSpc>
              <a:buClr>
                <a:srgbClr val="c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classes aim mainly to accomplish different goals: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Create/delete bridges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Add/delete ports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Add/delete patch ports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Add/delete GRE tunnel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Immagine 8" descr=""/>
          <p:cNvPicPr/>
          <p:nvPr/>
        </p:nvPicPr>
        <p:blipFill>
          <a:blip r:embed="rId2"/>
          <a:stretch/>
        </p:blipFill>
        <p:spPr>
          <a:xfrm>
            <a:off x="6268680" y="3929040"/>
            <a:ext cx="5440680" cy="2825280"/>
          </a:xfrm>
          <a:prstGeom prst="rect">
            <a:avLst/>
          </a:prstGeom>
          <a:ln>
            <a:noFill/>
          </a:ln>
        </p:spPr>
      </p:pic>
      <p:sp>
        <p:nvSpPr>
          <p:cNvPr id="200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98A69C9D-936A-49AE-99AD-54D9E622BA5C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0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2"/>
          <p:cNvSpPr/>
          <p:nvPr/>
        </p:nvSpPr>
        <p:spPr>
          <a:xfrm>
            <a:off x="1505160" y="64332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1784520" y="1895760"/>
            <a:ext cx="8622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 domain orchestrator code extension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-132120" y="2971440"/>
            <a:ext cx="130492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Flowrules are associated to an appID(org.onosproject.ovsdbrest here), useful to identify which application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may be misbehaving or consuming many resources.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 the flowrules has been choosen a priority &gt;= 50000, to let the generated flows work without interfer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with the flows generated by ONOS, up to 65535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 useful script to delete all the flows deployed by the Openstack domain orchestrator, has been provided)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6"/>
          <p:cNvSpPr/>
          <p:nvPr/>
        </p:nvSpPr>
        <p:spPr>
          <a:xfrm>
            <a:off x="45360" y="5141160"/>
            <a:ext cx="1105416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controller class has been extended to support multiple compute nodes environment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VNF-VNF flow, Endpoint-VNF flow and viceversa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7"/>
          <p:cNvSpPr/>
          <p:nvPr/>
        </p:nvSpPr>
        <p:spPr>
          <a:xfrm>
            <a:off x="855000" y="2571480"/>
            <a:ext cx="14720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Flowrules: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8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3F08397E-1FFF-4FDA-AE27-090BD03F484C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3665880" y="1742040"/>
            <a:ext cx="4860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Openstack-do interactions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505160" y="3174120"/>
            <a:ext cx="740196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Three main interactions: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Authentication through Keystone API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2.1.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Endpoint and Resources instantiation (Networks)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2.2.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Resources instantiation (VNFs and relative ports)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FlowRules generation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9EBFF8EB-682F-436C-A043-8D729C00A41E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4"/>
          <p:cNvSpPr/>
          <p:nvPr/>
        </p:nvSpPr>
        <p:spPr>
          <a:xfrm>
            <a:off x="3665880" y="1742760"/>
            <a:ext cx="4860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Openstack-do interactions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Immagine 8" descr=""/>
          <p:cNvPicPr/>
          <p:nvPr/>
        </p:nvPicPr>
        <p:blipFill>
          <a:blip r:embed="rId2"/>
          <a:stretch/>
        </p:blipFill>
        <p:spPr>
          <a:xfrm>
            <a:off x="93240" y="3345120"/>
            <a:ext cx="6323760" cy="3373560"/>
          </a:xfrm>
          <a:prstGeom prst="rect">
            <a:avLst/>
          </a:prstGeom>
          <a:ln>
            <a:noFill/>
          </a:ln>
        </p:spPr>
      </p:pic>
      <p:pic>
        <p:nvPicPr>
          <p:cNvPr id="223" name="Immagine 12" descr=""/>
          <p:cNvPicPr/>
          <p:nvPr/>
        </p:nvPicPr>
        <p:blipFill>
          <a:blip r:embed="rId3"/>
          <a:stretch/>
        </p:blipFill>
        <p:spPr>
          <a:xfrm>
            <a:off x="5279400" y="1797840"/>
            <a:ext cx="6545880" cy="4708800"/>
          </a:xfrm>
          <a:prstGeom prst="rect">
            <a:avLst/>
          </a:prstGeom>
          <a:ln>
            <a:noFill/>
          </a:ln>
        </p:spPr>
      </p:pic>
      <p:pic>
        <p:nvPicPr>
          <p:cNvPr id="224" name="Immagine 6" descr=""/>
          <p:cNvPicPr/>
          <p:nvPr/>
        </p:nvPicPr>
        <p:blipFill>
          <a:blip r:embed="rId4"/>
          <a:stretch/>
        </p:blipFill>
        <p:spPr>
          <a:xfrm>
            <a:off x="2601360" y="2705400"/>
            <a:ext cx="5006160" cy="1150920"/>
          </a:xfrm>
          <a:prstGeom prst="rect">
            <a:avLst/>
          </a:prstGeom>
          <a:ln>
            <a:noFill/>
          </a:ln>
        </p:spPr>
      </p:pic>
      <p:sp>
        <p:nvSpPr>
          <p:cNvPr id="225" name="CustomShape 5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8EDA4A49-E028-43A7-89FC-A2804907648C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27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4"/>
          <p:cNvSpPr/>
          <p:nvPr/>
        </p:nvSpPr>
        <p:spPr>
          <a:xfrm>
            <a:off x="3665880" y="1692360"/>
            <a:ext cx="4860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Openstack-do interactions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Immagine 6" descr=""/>
          <p:cNvPicPr/>
          <p:nvPr/>
        </p:nvPicPr>
        <p:blipFill>
          <a:blip r:embed="rId2"/>
          <a:stretch/>
        </p:blipFill>
        <p:spPr>
          <a:xfrm>
            <a:off x="964080" y="2215440"/>
            <a:ext cx="5555880" cy="4206600"/>
          </a:xfrm>
          <a:prstGeom prst="rect">
            <a:avLst/>
          </a:prstGeom>
          <a:ln>
            <a:noFill/>
          </a:ln>
        </p:spPr>
      </p:pic>
      <p:pic>
        <p:nvPicPr>
          <p:cNvPr id="232" name="Immagine 7" descr=""/>
          <p:cNvPicPr/>
          <p:nvPr/>
        </p:nvPicPr>
        <p:blipFill>
          <a:blip r:embed="rId3"/>
          <a:stretch/>
        </p:blipFill>
        <p:spPr>
          <a:xfrm>
            <a:off x="5668560" y="2515680"/>
            <a:ext cx="5018040" cy="2528640"/>
          </a:xfrm>
          <a:prstGeom prst="rect">
            <a:avLst/>
          </a:prstGeom>
          <a:ln>
            <a:noFill/>
          </a:ln>
        </p:spPr>
      </p:pic>
      <p:sp>
        <p:nvSpPr>
          <p:cNvPr id="233" name="CustomShape 5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A7953E3D-95C2-4449-83FF-55A7A9E7CE74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4"/>
          <p:cNvSpPr/>
          <p:nvPr/>
        </p:nvSpPr>
        <p:spPr>
          <a:xfrm>
            <a:off x="4473000" y="1672920"/>
            <a:ext cx="32457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FlowRules format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964080" y="2426760"/>
            <a:ext cx="5046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"priority": 500000,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"timeout": 0,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"isPermanent": true,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"deviceId": "of:0000000000000001",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6095880" y="2196000"/>
            <a:ext cx="6095520" cy="447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 treatment " :{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"instructions": [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"type": "OUTPUT",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"port": "CONTROLLER"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"selector": 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"criteria": [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{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"type": "IN_PORT",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"port": "1"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]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}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B361681B-1017-426D-8B34-CDC55EF6EF2C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4"/>
          <p:cNvSpPr/>
          <p:nvPr/>
        </p:nvSpPr>
        <p:spPr>
          <a:xfrm>
            <a:off x="5170320" y="1643040"/>
            <a:ext cx="18514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Overview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Immagine 10" descr=""/>
          <p:cNvPicPr/>
          <p:nvPr/>
        </p:nvPicPr>
        <p:blipFill>
          <a:blip r:embed="rId2"/>
          <a:stretch/>
        </p:blipFill>
        <p:spPr>
          <a:xfrm>
            <a:off x="2297880" y="2279520"/>
            <a:ext cx="7695720" cy="3925800"/>
          </a:xfrm>
          <a:prstGeom prst="rect">
            <a:avLst/>
          </a:prstGeom>
          <a:ln>
            <a:noFill/>
          </a:ln>
        </p:spPr>
      </p:pic>
      <p:pic>
        <p:nvPicPr>
          <p:cNvPr id="94" name="Immagine 11" descr=""/>
          <p:cNvPicPr/>
          <p:nvPr/>
        </p:nvPicPr>
        <p:blipFill>
          <a:blip r:embed="rId3"/>
          <a:stretch/>
        </p:blipFill>
        <p:spPr>
          <a:xfrm>
            <a:off x="287280" y="3080160"/>
            <a:ext cx="5166360" cy="3368160"/>
          </a:xfrm>
          <a:prstGeom prst="rect">
            <a:avLst/>
          </a:prstGeom>
          <a:ln>
            <a:noFill/>
          </a:ln>
        </p:spPr>
      </p:pic>
      <p:sp>
        <p:nvSpPr>
          <p:cNvPr id="95" name="Line 5"/>
          <p:cNvSpPr/>
          <p:nvPr/>
        </p:nvSpPr>
        <p:spPr>
          <a:xfrm>
            <a:off x="5627160" y="3147120"/>
            <a:ext cx="810000" cy="1157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Line 6"/>
          <p:cNvSpPr/>
          <p:nvPr/>
        </p:nvSpPr>
        <p:spPr>
          <a:xfrm flipH="1">
            <a:off x="5627160" y="4371480"/>
            <a:ext cx="810000" cy="115704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7"/>
          <p:cNvSpPr/>
          <p:nvPr/>
        </p:nvSpPr>
        <p:spPr>
          <a:xfrm>
            <a:off x="1154520" y="4432320"/>
            <a:ext cx="876240" cy="18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8916120" y="3297600"/>
            <a:ext cx="802800" cy="33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UN-do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9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ACC66A17-3467-42EA-B56F-1EF9F651B186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"/>
          <p:cNvSpPr/>
          <p:nvPr/>
        </p:nvSpPr>
        <p:spPr>
          <a:xfrm>
            <a:off x="3948120" y="1968840"/>
            <a:ext cx="42958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FlowRules Instantiation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6975720" y="3150000"/>
            <a:ext cx="4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6998760" y="6023160"/>
            <a:ext cx="45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918360" y="3252600"/>
            <a:ext cx="45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585720" y="1726200"/>
            <a:ext cx="2192400" cy="1218960"/>
          </a:xfrm>
          <a:prstGeom prst="cloudCallout">
            <a:avLst>
              <a:gd name="adj1" fmla="val -28071"/>
              <a:gd name="adj2" fmla="val 7674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Check onos management address which is the same of the ovs manager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Immagine 14" descr=""/>
          <p:cNvPicPr/>
          <p:nvPr/>
        </p:nvPicPr>
        <p:blipFill>
          <a:blip r:embed="rId2"/>
          <a:stretch/>
        </p:blipFill>
        <p:spPr>
          <a:xfrm>
            <a:off x="0" y="4600440"/>
            <a:ext cx="1442520" cy="492120"/>
          </a:xfrm>
          <a:prstGeom prst="rect">
            <a:avLst/>
          </a:prstGeom>
          <a:ln>
            <a:noFill/>
          </a:ln>
        </p:spPr>
      </p:pic>
      <p:pic>
        <p:nvPicPr>
          <p:cNvPr id="252" name="Immagine 16" descr=""/>
          <p:cNvPicPr/>
          <p:nvPr/>
        </p:nvPicPr>
        <p:blipFill>
          <a:blip r:embed="rId3"/>
          <a:stretch/>
        </p:blipFill>
        <p:spPr>
          <a:xfrm>
            <a:off x="1023480" y="3815640"/>
            <a:ext cx="2221200" cy="856800"/>
          </a:xfrm>
          <a:prstGeom prst="rect">
            <a:avLst/>
          </a:prstGeom>
          <a:ln>
            <a:noFill/>
          </a:ln>
        </p:spPr>
      </p:pic>
      <p:pic>
        <p:nvPicPr>
          <p:cNvPr id="253" name="Immagine 18" descr=""/>
          <p:cNvPicPr/>
          <p:nvPr/>
        </p:nvPicPr>
        <p:blipFill>
          <a:blip r:embed="rId4"/>
          <a:stretch/>
        </p:blipFill>
        <p:spPr>
          <a:xfrm>
            <a:off x="1155600" y="5034960"/>
            <a:ext cx="2089080" cy="862560"/>
          </a:xfrm>
          <a:prstGeom prst="rect">
            <a:avLst/>
          </a:prstGeom>
          <a:ln>
            <a:noFill/>
          </a:ln>
        </p:spPr>
      </p:pic>
      <p:pic>
        <p:nvPicPr>
          <p:cNvPr id="254" name="Immagine 20" descr=""/>
          <p:cNvPicPr/>
          <p:nvPr/>
        </p:nvPicPr>
        <p:blipFill>
          <a:blip r:embed="rId5"/>
          <a:stretch/>
        </p:blipFill>
        <p:spPr>
          <a:xfrm>
            <a:off x="3161160" y="3029040"/>
            <a:ext cx="1891440" cy="846720"/>
          </a:xfrm>
          <a:prstGeom prst="rect">
            <a:avLst/>
          </a:prstGeom>
          <a:ln>
            <a:noFill/>
          </a:ln>
        </p:spPr>
      </p:pic>
      <p:pic>
        <p:nvPicPr>
          <p:cNvPr id="255" name="Immagine 22" descr=""/>
          <p:cNvPicPr/>
          <p:nvPr/>
        </p:nvPicPr>
        <p:blipFill>
          <a:blip r:embed="rId6"/>
          <a:stretch/>
        </p:blipFill>
        <p:spPr>
          <a:xfrm>
            <a:off x="3482280" y="3534120"/>
            <a:ext cx="1570320" cy="2132280"/>
          </a:xfrm>
          <a:prstGeom prst="rect">
            <a:avLst/>
          </a:prstGeom>
          <a:ln>
            <a:noFill/>
          </a:ln>
        </p:spPr>
      </p:pic>
      <p:pic>
        <p:nvPicPr>
          <p:cNvPr id="256" name="Immagine 24" descr=""/>
          <p:cNvPicPr/>
          <p:nvPr/>
        </p:nvPicPr>
        <p:blipFill>
          <a:blip r:embed="rId7"/>
          <a:stretch/>
        </p:blipFill>
        <p:spPr>
          <a:xfrm>
            <a:off x="4958640" y="2893320"/>
            <a:ext cx="2274120" cy="640440"/>
          </a:xfrm>
          <a:prstGeom prst="rect">
            <a:avLst/>
          </a:prstGeom>
          <a:ln>
            <a:noFill/>
          </a:ln>
        </p:spPr>
      </p:pic>
      <p:pic>
        <p:nvPicPr>
          <p:cNvPr id="257" name="Immagine 26" descr=""/>
          <p:cNvPicPr/>
          <p:nvPr/>
        </p:nvPicPr>
        <p:blipFill>
          <a:blip r:embed="rId8"/>
          <a:stretch/>
        </p:blipFill>
        <p:spPr>
          <a:xfrm>
            <a:off x="7233120" y="2981880"/>
            <a:ext cx="4071600" cy="541440"/>
          </a:xfrm>
          <a:prstGeom prst="rect">
            <a:avLst/>
          </a:prstGeom>
          <a:ln>
            <a:noFill/>
          </a:ln>
        </p:spPr>
      </p:pic>
      <p:pic>
        <p:nvPicPr>
          <p:cNvPr id="258" name="Immagine 28" descr=""/>
          <p:cNvPicPr/>
          <p:nvPr/>
        </p:nvPicPr>
        <p:blipFill>
          <a:blip r:embed="rId9"/>
          <a:stretch/>
        </p:blipFill>
        <p:spPr>
          <a:xfrm>
            <a:off x="3161160" y="5834880"/>
            <a:ext cx="4147200" cy="875520"/>
          </a:xfrm>
          <a:prstGeom prst="rect">
            <a:avLst/>
          </a:prstGeom>
          <a:ln>
            <a:noFill/>
          </a:ln>
        </p:spPr>
      </p:pic>
      <p:pic>
        <p:nvPicPr>
          <p:cNvPr id="259" name="Immagine 30" descr=""/>
          <p:cNvPicPr/>
          <p:nvPr/>
        </p:nvPicPr>
        <p:blipFill>
          <a:blip r:embed="rId10"/>
          <a:stretch/>
        </p:blipFill>
        <p:spPr>
          <a:xfrm>
            <a:off x="7308720" y="5841360"/>
            <a:ext cx="4124520" cy="548280"/>
          </a:xfrm>
          <a:prstGeom prst="rect">
            <a:avLst/>
          </a:prstGeom>
          <a:ln>
            <a:noFill/>
          </a:ln>
        </p:spPr>
      </p:pic>
      <p:pic>
        <p:nvPicPr>
          <p:cNvPr id="260" name="Immagine 32" descr=""/>
          <p:cNvPicPr/>
          <p:nvPr/>
        </p:nvPicPr>
        <p:blipFill>
          <a:blip r:embed="rId11"/>
          <a:stretch/>
        </p:blipFill>
        <p:spPr>
          <a:xfrm>
            <a:off x="5742360" y="3540600"/>
            <a:ext cx="1566000" cy="2293560"/>
          </a:xfrm>
          <a:prstGeom prst="rect">
            <a:avLst/>
          </a:prstGeom>
          <a:ln>
            <a:noFill/>
          </a:ln>
        </p:spPr>
      </p:pic>
      <p:pic>
        <p:nvPicPr>
          <p:cNvPr id="261" name="Immagine 34" descr=""/>
          <p:cNvPicPr/>
          <p:nvPr/>
        </p:nvPicPr>
        <p:blipFill>
          <a:blip r:embed="rId12"/>
          <a:stretch/>
        </p:blipFill>
        <p:spPr>
          <a:xfrm>
            <a:off x="7308720" y="4405680"/>
            <a:ext cx="2208240" cy="497160"/>
          </a:xfrm>
          <a:prstGeom prst="rect">
            <a:avLst/>
          </a:prstGeom>
          <a:ln>
            <a:noFill/>
          </a:ln>
        </p:spPr>
      </p:pic>
      <p:pic>
        <p:nvPicPr>
          <p:cNvPr id="262" name="Immagine 36" descr=""/>
          <p:cNvPicPr/>
          <p:nvPr/>
        </p:nvPicPr>
        <p:blipFill>
          <a:blip r:embed="rId13"/>
          <a:stretch/>
        </p:blipFill>
        <p:spPr>
          <a:xfrm>
            <a:off x="9421560" y="4462920"/>
            <a:ext cx="2732760" cy="426240"/>
          </a:xfrm>
          <a:prstGeom prst="rect">
            <a:avLst/>
          </a:prstGeom>
          <a:ln>
            <a:noFill/>
          </a:ln>
        </p:spPr>
      </p:pic>
      <p:sp>
        <p:nvSpPr>
          <p:cNvPr id="263" name="CustomShape 9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1E4B01D1-E88E-4E81-8E3E-73BC7B87D007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>
                <p:childTnLst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8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4"/>
          <p:cNvSpPr/>
          <p:nvPr/>
        </p:nvSpPr>
        <p:spPr>
          <a:xfrm>
            <a:off x="4991760" y="1742040"/>
            <a:ext cx="22082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Result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9" name="Immagine 11" descr=""/>
          <p:cNvPicPr/>
          <p:nvPr/>
        </p:nvPicPr>
        <p:blipFill>
          <a:blip r:embed="rId2"/>
          <a:stretch/>
        </p:blipFill>
        <p:spPr>
          <a:xfrm>
            <a:off x="2835720" y="2327400"/>
            <a:ext cx="6520320" cy="4190760"/>
          </a:xfrm>
          <a:prstGeom prst="rect">
            <a:avLst/>
          </a:prstGeom>
          <a:ln>
            <a:noFill/>
          </a:ln>
        </p:spPr>
      </p:pic>
      <p:sp>
        <p:nvSpPr>
          <p:cNvPr id="270" name="CustomShape 5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E6146825-2086-4EB2-9DC2-39E2A26E1299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CustomShape 4"/>
          <p:cNvSpPr/>
          <p:nvPr/>
        </p:nvSpPr>
        <p:spPr>
          <a:xfrm>
            <a:off x="3544560" y="2046960"/>
            <a:ext cx="5102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Orchestrator reorganization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5"/>
          <p:cNvSpPr/>
          <p:nvPr/>
        </p:nvSpPr>
        <p:spPr>
          <a:xfrm>
            <a:off x="759600" y="3036600"/>
            <a:ext cx="962928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Some improvements and logical reorganization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User switch deleted. Only one switch for ingoing and outgoing traffic (br-ex)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for multiple nodes environment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 for tunnel coming from the outside of the Openstack domain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658D3132-2708-4AB0-B582-AAB0BB8A96E2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4"/>
          <p:cNvSpPr/>
          <p:nvPr/>
        </p:nvSpPr>
        <p:spPr>
          <a:xfrm>
            <a:off x="4439880" y="2046960"/>
            <a:ext cx="33116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Endpoint handled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739800" y="3036600"/>
            <a:ext cx="10046880" cy="24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Managament of four different kind of Endpoints: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Interface, created on the exit bridge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GRE, created on the exit switch and also code generated to enable the multiple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 nodes environment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VLAN, created on the integration bridge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Internal, created on the internal bridge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32A5BCC3-1B52-4B36-816E-FBBFDD2615AE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"/>
          <p:cNvSpPr/>
          <p:nvPr/>
        </p:nvSpPr>
        <p:spPr>
          <a:xfrm>
            <a:off x="1505160" y="61560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4"/>
          <p:cNvSpPr/>
          <p:nvPr/>
        </p:nvSpPr>
        <p:spPr>
          <a:xfrm>
            <a:off x="3624120" y="1745280"/>
            <a:ext cx="4943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and third objective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Immagine 7" descr=""/>
          <p:cNvPicPr/>
          <p:nvPr/>
        </p:nvPicPr>
        <p:blipFill>
          <a:blip r:embed="rId2"/>
          <a:stretch/>
        </p:blipFill>
        <p:spPr>
          <a:xfrm>
            <a:off x="5348520" y="2432880"/>
            <a:ext cx="6478200" cy="422352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3573000" y="2432880"/>
            <a:ext cx="20710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GRE-Endpoints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316800" y="2967120"/>
            <a:ext cx="4901760" cy="15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Patch ports between br-int and br-ex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GRE-Endpoint on the br-ex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Tunnel GRE between br-int on different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 nodes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7"/>
          <p:cNvSpPr/>
          <p:nvPr/>
        </p:nvSpPr>
        <p:spPr>
          <a:xfrm>
            <a:off x="6486480" y="4136400"/>
            <a:ext cx="965520" cy="33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42D7F706-5D46-4F2D-A2DD-1BA7D27FF16A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296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4466880" y="1623600"/>
            <a:ext cx="3258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Final architecture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Immagine 8" descr=""/>
          <p:cNvPicPr/>
          <p:nvPr/>
        </p:nvPicPr>
        <p:blipFill>
          <a:blip r:embed="rId2"/>
          <a:stretch/>
        </p:blipFill>
        <p:spPr>
          <a:xfrm>
            <a:off x="5873400" y="2022840"/>
            <a:ext cx="6306480" cy="4814280"/>
          </a:xfrm>
          <a:prstGeom prst="rect">
            <a:avLst/>
          </a:prstGeom>
          <a:ln>
            <a:noFill/>
          </a:ln>
        </p:spPr>
      </p:pic>
      <p:sp>
        <p:nvSpPr>
          <p:cNvPr id="301" name="CustomShape 5"/>
          <p:cNvSpPr/>
          <p:nvPr/>
        </p:nvSpPr>
        <p:spPr>
          <a:xfrm>
            <a:off x="68760" y="2566440"/>
            <a:ext cx="6451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* GRE tunnel for communication between br-int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VXLAN tunnel used by SONA for VMs communication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9563040" y="5955840"/>
            <a:ext cx="1450800" cy="25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27833242-FC4A-4777-A412-FCEEACD2B3B2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05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2"/>
          <p:cNvSpPr/>
          <p:nvPr/>
        </p:nvSpPr>
        <p:spPr>
          <a:xfrm>
            <a:off x="14997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4249080" y="1703520"/>
            <a:ext cx="36831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Possible application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9" name="Immagine 8" descr=""/>
          <p:cNvPicPr/>
          <p:nvPr/>
        </p:nvPicPr>
        <p:blipFill>
          <a:blip r:embed="rId2"/>
          <a:stretch/>
        </p:blipFill>
        <p:spPr>
          <a:xfrm>
            <a:off x="511920" y="2032200"/>
            <a:ext cx="11157120" cy="4761360"/>
          </a:xfrm>
          <a:prstGeom prst="rect">
            <a:avLst/>
          </a:prstGeom>
          <a:ln>
            <a:noFill/>
          </a:ln>
        </p:spPr>
      </p:pic>
      <p:sp>
        <p:nvSpPr>
          <p:cNvPr id="310" name="CustomShape 5"/>
          <p:cNvSpPr/>
          <p:nvPr/>
        </p:nvSpPr>
        <p:spPr>
          <a:xfrm>
            <a:off x="1795320" y="5030640"/>
            <a:ext cx="18468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Telco domain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6148080" y="4220640"/>
            <a:ext cx="1106280" cy="212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8E40354D-CD99-4010-811A-14CBF7B7888F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14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3567240" y="1808640"/>
            <a:ext cx="5058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more scalable alternative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1055160" y="2336760"/>
            <a:ext cx="5233320" cy="85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Tunnel GRE everywhere… Solution?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the available VXLAN subsystem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9" name="Immagine 7" descr=""/>
          <p:cNvPicPr/>
          <p:nvPr/>
        </p:nvPicPr>
        <p:blipFill>
          <a:blip r:embed="rId2"/>
          <a:stretch/>
        </p:blipFill>
        <p:spPr>
          <a:xfrm>
            <a:off x="3672000" y="3580560"/>
            <a:ext cx="7657560" cy="2133720"/>
          </a:xfrm>
          <a:prstGeom prst="rect">
            <a:avLst/>
          </a:prstGeom>
          <a:ln>
            <a:noFill/>
          </a:ln>
        </p:spPr>
      </p:pic>
      <p:sp>
        <p:nvSpPr>
          <p:cNvPr id="320" name="CustomShape 6"/>
          <p:cNvSpPr/>
          <p:nvPr/>
        </p:nvSpPr>
        <p:spPr>
          <a:xfrm>
            <a:off x="-669600" y="5942880"/>
            <a:ext cx="13630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Useful manual:   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 ovs-vswitchd.conf.db -&gt; Tunnel Options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Thread opened:</a:t>
            </a: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https://groups.google.com/a/onosproject.org/forum/m/#!topic/onos-discuss/T89D-PEtCqA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B043ED60-6018-4CAE-8C41-CD0A57D63961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3497040" y="1808280"/>
            <a:ext cx="51980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Another scalable alternative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-25560" y="2498760"/>
            <a:ext cx="7193160" cy="176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Multiple Gateway nodes solution: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BGP/OSPF multipath load balancing with Quagga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HAProxy support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More reliability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8" name="Immagine 10" descr=""/>
          <p:cNvPicPr/>
          <p:nvPr/>
        </p:nvPicPr>
        <p:blipFill>
          <a:blip r:embed="rId2"/>
          <a:stretch/>
        </p:blipFill>
        <p:spPr>
          <a:xfrm>
            <a:off x="6606360" y="2720520"/>
            <a:ext cx="4080240" cy="3434040"/>
          </a:xfrm>
          <a:prstGeom prst="rect">
            <a:avLst/>
          </a:prstGeom>
          <a:ln>
            <a:noFill/>
          </a:ln>
        </p:spPr>
      </p:pic>
      <p:sp>
        <p:nvSpPr>
          <p:cNvPr id="329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199ABE38-82D2-411D-AD0C-A1AB28AD38A3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4"/>
          <p:cNvSpPr/>
          <p:nvPr/>
        </p:nvSpPr>
        <p:spPr>
          <a:xfrm>
            <a:off x="5128920" y="1742040"/>
            <a:ext cx="1933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Validation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Immagine 11" descr=""/>
          <p:cNvPicPr/>
          <p:nvPr/>
        </p:nvPicPr>
        <p:blipFill>
          <a:blip r:embed="rId2"/>
          <a:stretch/>
        </p:blipFill>
        <p:spPr>
          <a:xfrm>
            <a:off x="6758640" y="2265120"/>
            <a:ext cx="3927960" cy="4354560"/>
          </a:xfrm>
          <a:prstGeom prst="rect">
            <a:avLst/>
          </a:prstGeom>
          <a:ln>
            <a:noFill/>
          </a:ln>
        </p:spPr>
      </p:pic>
      <p:sp>
        <p:nvSpPr>
          <p:cNvPr id="336" name="CustomShape 5"/>
          <p:cNvSpPr/>
          <p:nvPr/>
        </p:nvSpPr>
        <p:spPr>
          <a:xfrm>
            <a:off x="953280" y="2426760"/>
            <a:ext cx="694188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Endpoint – VNF flow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Endpoint – Transparent VNF – VNF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2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Endpoint – VNF  (with VNF on a different compute node)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9085680" y="6267240"/>
            <a:ext cx="1562040" cy="27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9EFE4FBD-EA14-4185-9AA0-8FA2826424DE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01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4"/>
          <p:cNvSpPr/>
          <p:nvPr/>
        </p:nvSpPr>
        <p:spPr>
          <a:xfrm>
            <a:off x="5211360" y="1996560"/>
            <a:ext cx="2046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Objectives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5"/>
          <p:cNvSpPr/>
          <p:nvPr/>
        </p:nvSpPr>
        <p:spPr>
          <a:xfrm>
            <a:off x="1819440" y="2935800"/>
            <a:ext cx="855252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Extension of the current Openstack Domain Orchestrator code to use ONOS as controller rather than Opendaylight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Supply support for creating tunnels from the outside of the Openstack domain right to the correct compute node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Supply support for multiple compute nodes environment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64BC2358-590A-4FF3-815B-7787F98C6C30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5128920" y="1742040"/>
            <a:ext cx="1933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Validation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Immagine 6" descr=""/>
          <p:cNvPicPr/>
          <p:nvPr/>
        </p:nvPicPr>
        <p:blipFill>
          <a:blip r:embed="rId2"/>
          <a:stretch/>
        </p:blipFill>
        <p:spPr>
          <a:xfrm>
            <a:off x="1474200" y="1903680"/>
            <a:ext cx="9243000" cy="4482360"/>
          </a:xfrm>
          <a:prstGeom prst="rect">
            <a:avLst/>
          </a:prstGeom>
          <a:ln>
            <a:noFill/>
          </a:ln>
        </p:spPr>
      </p:pic>
      <p:sp>
        <p:nvSpPr>
          <p:cNvPr id="345" name="CustomShape 5"/>
          <p:cNvSpPr/>
          <p:nvPr/>
        </p:nvSpPr>
        <p:spPr>
          <a:xfrm>
            <a:off x="1127160" y="242676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2.    Endpoint – Transparent VNF – VNF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6"/>
          <p:cNvSpPr/>
          <p:nvPr/>
        </p:nvSpPr>
        <p:spPr>
          <a:xfrm>
            <a:off x="4261320" y="5950800"/>
            <a:ext cx="2017440" cy="33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37821E42-3558-4DD7-BAAB-2D307625F051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349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4"/>
          <p:cNvSpPr/>
          <p:nvPr/>
        </p:nvSpPr>
        <p:spPr>
          <a:xfrm>
            <a:off x="5128920" y="1742040"/>
            <a:ext cx="19339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Validation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Immagine 6" descr=""/>
          <p:cNvPicPr/>
          <p:nvPr/>
        </p:nvPicPr>
        <p:blipFill>
          <a:blip r:embed="rId2"/>
          <a:stretch/>
        </p:blipFill>
        <p:spPr>
          <a:xfrm>
            <a:off x="2447280" y="1742040"/>
            <a:ext cx="7297200" cy="4903920"/>
          </a:xfrm>
          <a:prstGeom prst="rect">
            <a:avLst/>
          </a:prstGeom>
          <a:ln>
            <a:noFill/>
          </a:ln>
        </p:spPr>
      </p:pic>
      <p:sp>
        <p:nvSpPr>
          <p:cNvPr id="354" name="CustomShape 5"/>
          <p:cNvSpPr/>
          <p:nvPr/>
        </p:nvSpPr>
        <p:spPr>
          <a:xfrm>
            <a:off x="462960" y="2588400"/>
            <a:ext cx="7109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    Endpoint – VNF  (with VNF on a different compute node)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6"/>
          <p:cNvSpPr/>
          <p:nvPr/>
        </p:nvSpPr>
        <p:spPr>
          <a:xfrm>
            <a:off x="4894200" y="6214680"/>
            <a:ext cx="2017440" cy="333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7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8AA3E1CF-E229-4B8D-908D-65334B3C7EF1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08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3651840" y="1742040"/>
            <a:ext cx="4888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Tools and technology used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Immagine 10" descr=""/>
          <p:cNvPicPr/>
          <p:nvPr/>
        </p:nvPicPr>
        <p:blipFill>
          <a:blip r:embed="rId2"/>
          <a:stretch/>
        </p:blipFill>
        <p:spPr>
          <a:xfrm>
            <a:off x="1861920" y="4222800"/>
            <a:ext cx="2458440" cy="1626480"/>
          </a:xfrm>
          <a:prstGeom prst="rect">
            <a:avLst/>
          </a:prstGeom>
          <a:ln>
            <a:noFill/>
          </a:ln>
        </p:spPr>
      </p:pic>
      <p:pic>
        <p:nvPicPr>
          <p:cNvPr id="113" name="Elemento grafico 14" descr=""/>
          <p:cNvPicPr/>
          <p:nvPr/>
        </p:nvPicPr>
        <p:blipFill>
          <a:blip r:embed="rId3"/>
          <a:stretch/>
        </p:blipFill>
        <p:spPr>
          <a:xfrm>
            <a:off x="4320360" y="2777760"/>
            <a:ext cx="3550680" cy="1714680"/>
          </a:xfrm>
          <a:prstGeom prst="rect">
            <a:avLst/>
          </a:prstGeom>
          <a:ln>
            <a:noFill/>
          </a:ln>
        </p:spPr>
      </p:pic>
      <p:pic>
        <p:nvPicPr>
          <p:cNvPr id="114" name="Elemento grafico 16" descr=""/>
          <p:cNvPicPr/>
          <p:nvPr/>
        </p:nvPicPr>
        <p:blipFill>
          <a:blip r:embed="rId4"/>
          <a:stretch/>
        </p:blipFill>
        <p:spPr>
          <a:xfrm>
            <a:off x="7871400" y="5036040"/>
            <a:ext cx="3668760" cy="1083240"/>
          </a:xfrm>
          <a:prstGeom prst="rect">
            <a:avLst/>
          </a:prstGeom>
          <a:ln>
            <a:noFill/>
          </a:ln>
        </p:spPr>
      </p:pic>
      <p:sp>
        <p:nvSpPr>
          <p:cNvPr id="115" name="CustomShape 5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C56B166B-387B-446F-A0EA-1B858AB5DB67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17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3651840" y="1742040"/>
            <a:ext cx="48888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Tools and technology used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Immagine 10" descr=""/>
          <p:cNvPicPr/>
          <p:nvPr/>
        </p:nvPicPr>
        <p:blipFill>
          <a:blip r:embed="rId2"/>
          <a:stretch/>
        </p:blipFill>
        <p:spPr>
          <a:xfrm>
            <a:off x="5296320" y="2576160"/>
            <a:ext cx="6556680" cy="3826800"/>
          </a:xfrm>
          <a:prstGeom prst="rect">
            <a:avLst/>
          </a:prstGeom>
          <a:ln>
            <a:noFill/>
          </a:ln>
        </p:spPr>
      </p:pic>
      <p:sp>
        <p:nvSpPr>
          <p:cNvPr id="122" name="CustomShape 5"/>
          <p:cNvSpPr/>
          <p:nvPr/>
        </p:nvSpPr>
        <p:spPr>
          <a:xfrm>
            <a:off x="3256200" y="2052720"/>
            <a:ext cx="5679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2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 (Simplified Overlay Network Architecture)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92E9B174-0012-4514-9426-32875DE4E976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-439920" y="2640600"/>
            <a:ext cx="626796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is the default SONA architecture which has been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revised in this project to better accomplish the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related objectives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4"/>
          <p:cNvSpPr/>
          <p:nvPr/>
        </p:nvSpPr>
        <p:spPr>
          <a:xfrm>
            <a:off x="4210560" y="1580400"/>
            <a:ext cx="37702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Current architecture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Immagine 11" descr=""/>
          <p:cNvPicPr/>
          <p:nvPr/>
        </p:nvPicPr>
        <p:blipFill>
          <a:blip r:embed="rId2"/>
          <a:stretch/>
        </p:blipFill>
        <p:spPr>
          <a:xfrm>
            <a:off x="5919480" y="1742040"/>
            <a:ext cx="6271920" cy="4788000"/>
          </a:xfrm>
          <a:prstGeom prst="rect">
            <a:avLst/>
          </a:prstGeom>
          <a:ln>
            <a:noFill/>
          </a:ln>
        </p:spPr>
      </p:pic>
      <p:sp>
        <p:nvSpPr>
          <p:cNvPr id="131" name="CustomShape 5"/>
          <p:cNvSpPr/>
          <p:nvPr/>
        </p:nvSpPr>
        <p:spPr>
          <a:xfrm>
            <a:off x="6639480" y="5968440"/>
            <a:ext cx="1450800" cy="257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Compute/Network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367884EC-9A44-4A66-A93C-C244DC903ABB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7"/>
          <p:cNvSpPr/>
          <p:nvPr/>
        </p:nvSpPr>
        <p:spPr>
          <a:xfrm>
            <a:off x="-671400" y="2265120"/>
            <a:ext cx="7767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architecture differs, from the previous one, in how it’s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handled the network node part. Here we have a network node,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the previouse architecture we had a gateway node group which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the vRouter app.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4802040" y="1932120"/>
            <a:ext cx="25876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troubles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1441080" y="2807280"/>
            <a:ext cx="6013800" cy="20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it-IT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Here several troubles encountered: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Use of the old Keystone 2.0 api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Sona guide not really clear at the beginning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Logical reorganization of the Openstack-do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B7D5F63A-1068-4167-A1BA-E521156DEA47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4"/>
          <p:cNvSpPr/>
          <p:nvPr/>
        </p:nvSpPr>
        <p:spPr>
          <a:xfrm>
            <a:off x="4610160" y="1917000"/>
            <a:ext cx="2971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contribute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CustomShape 5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D7A9D69D-EF5B-483A-A88F-70E3E8EACB59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6"/>
          <p:cNvSpPr/>
          <p:nvPr/>
        </p:nvSpPr>
        <p:spPr>
          <a:xfrm>
            <a:off x="2134440" y="2776680"/>
            <a:ext cx="7922520" cy="15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5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helpful contribute has been provided, within ONOS forum, about the first two troubles mentioned previously. I supplied some hints and fixes to solve that issues and to update the official SONA guide.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7"/>
          <p:cNvSpPr/>
          <p:nvPr/>
        </p:nvSpPr>
        <p:spPr>
          <a:xfrm>
            <a:off x="1334520" y="4451760"/>
            <a:ext cx="1017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https://groups.google.com/a/onosproject.org/forum/#!topic/onos-discuss/xrK2mhQLz_U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magine 9" descr=""/>
          <p:cNvPicPr/>
          <p:nvPr/>
        </p:nvPicPr>
        <p:blipFill>
          <a:blip r:embed="rId1"/>
          <a:stretch/>
        </p:blipFill>
        <p:spPr>
          <a:xfrm>
            <a:off x="964080" y="323280"/>
            <a:ext cx="1257120" cy="125712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0" y="0"/>
            <a:ext cx="1219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"/>
          <p:cNvSpPr/>
          <p:nvPr/>
        </p:nvSpPr>
        <p:spPr>
          <a:xfrm>
            <a:off x="1505160" y="618840"/>
            <a:ext cx="91810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Politecnico of Turin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Times New Roman"/>
              </a:rPr>
              <a:t>Master Degree in Computer Engineering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Line 3"/>
          <p:cNvSpPr/>
          <p:nvPr/>
        </p:nvSpPr>
        <p:spPr>
          <a:xfrm>
            <a:off x="2870280" y="1580400"/>
            <a:ext cx="6551280" cy="360"/>
          </a:xfrm>
          <a:prstGeom prst="line">
            <a:avLst/>
          </a:prstGeom>
          <a:ln w="28440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CustomShape 4"/>
          <p:cNvSpPr/>
          <p:nvPr/>
        </p:nvSpPr>
        <p:spPr>
          <a:xfrm>
            <a:off x="5029200" y="1920960"/>
            <a:ext cx="21333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Main Steps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5"/>
          <p:cNvSpPr/>
          <p:nvPr/>
        </p:nvSpPr>
        <p:spPr>
          <a:xfrm>
            <a:off x="2530440" y="3330360"/>
            <a:ext cx="71834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first objective is composed of 2 parts: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2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ONOS as network controller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Extension of the Openstack domain orchestrator code 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6"/>
          <p:cNvSpPr/>
          <p:nvPr/>
        </p:nvSpPr>
        <p:spPr>
          <a:xfrm>
            <a:off x="10634400" y="252360"/>
            <a:ext cx="181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fld id="{20C7873A-1878-4C33-AE1D-5BC3775C3526}" type="slidenum"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&lt;numero&gt;</a:t>
            </a:fld>
            <a:r>
              <a:rPr b="0" lang="it-I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/30</a:t>
            </a:r>
            <a:endParaRPr b="0" lang="it-I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3195</TotalTime>
  <Application>LibreOffice/5.1.6.2$Linux_X86_64 LibreOffice_project/10m0$Build-2</Application>
  <Words>1359</Words>
  <Paragraphs>283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2017-06-03T09:49:32Z</dcterms:created>
  <dc:creator>Davide Maraschio</dc:creator>
  <dc:description/>
  <dc:language>it-IT</dc:language>
  <cp:lastModifiedBy/>
  <dcterms:modified xsi:type="dcterms:W3CDTF">2017-06-26T15:33:13Z</dcterms:modified>
  <cp:revision>140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